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5143500" cx="9144000"/>
  <p:notesSz cx="6858000" cy="9144000"/>
  <p:embeddedFontLst>
    <p:embeddedFont>
      <p:font typeface="Economica"/>
      <p:regular r:id="rId21"/>
      <p:bold r:id="rId22"/>
      <p:italic r:id="rId23"/>
      <p:boldItalic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1" name="Nasim Badrbig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Economica-bold.fntdata"/><Relationship Id="rId21" Type="http://schemas.openxmlformats.org/officeDocument/2006/relationships/font" Target="fonts/Economica-regular.fntdata"/><Relationship Id="rId24" Type="http://schemas.openxmlformats.org/officeDocument/2006/relationships/font" Target="fonts/Economica-boldItalic.fntdata"/><Relationship Id="rId23" Type="http://schemas.openxmlformats.org/officeDocument/2006/relationships/font" Target="fonts/Economica-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20-01-30T01:34:49.926">
    <p:pos x="6000" y="0"/>
    <p:text>change to match washington state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83097fb9aa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83097fb9aa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83097fb9aa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83097fb9aa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83097fb9aa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3097fb9aa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83097fb9aa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3097fb9aa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83097fb9aa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83097fb9aa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g7d0fd46134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7d0fd46134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7d0fd4613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7d0fd4613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7d0fd4613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7d0fd4613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7d0fd46134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7d0fd46134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d0fd46134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d0fd4613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83097fb9aa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83097fb9aa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83097fb9aa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83097fb9aa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83097fb9aa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3097fb9aa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www.eia.gov/petroleum/" TargetMode="External"/><Relationship Id="rId4" Type="http://schemas.openxmlformats.org/officeDocument/2006/relationships/hyperlink" Target="https://money.cnn.com/2015/11/24/news/oil-prices-production-costs/index.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eia.gov/coal/" TargetMode="External"/><Relationship Id="rId4" Type="http://schemas.openxmlformats.org/officeDocument/2006/relationships/hyperlink" Target="https://www.worldcoal.org/coal/uses-coal/coal-electricity"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ww.eia.gov/energyexplained/natural-gas/" TargetMode="External"/><Relationship Id="rId4" Type="http://schemas.openxmlformats.org/officeDocument/2006/relationships/hyperlink" Target="https://atb.nrel.gov/electricity/2018/index.html?t=c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www.irena.org/documentdownloads/publications/re_technologies_cost_analysis-hydropower.pdf" TargetMode="External"/><Relationship Id="rId4" Type="http://schemas.openxmlformats.org/officeDocument/2006/relationships/hyperlink" Target="https://www.hydro.org/waterpower/why-hydro/affordable/" TargetMode="External"/><Relationship Id="rId5" Type="http://schemas.openxmlformats.org/officeDocument/2006/relationships/hyperlink" Target="http://www.wvic.com/content/facts_about_hydropower.cfm" TargetMode="External"/><Relationship Id="rId6" Type="http://schemas.openxmlformats.org/officeDocument/2006/relationships/hyperlink" Target="https://irena.org/hydropower"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eia.gov/tools/faqs/faq.php?id=487&amp;t=3" TargetMode="External"/><Relationship Id="rId4" Type="http://schemas.openxmlformats.org/officeDocument/2006/relationships/hyperlink" Target="https://www.eia.gov/analysis/studies/powerplants/capitalcost/pdf/capcost_assumption.pdf" TargetMode="External"/><Relationship Id="rId5" Type="http://schemas.openxmlformats.org/officeDocument/2006/relationships/hyperlink" Target="https://www.e-education.psu.edu/eme801/node/530" TargetMode="External"/><Relationship Id="rId6" Type="http://schemas.openxmlformats.org/officeDocument/2006/relationships/hyperlink" Target="https://www.youtube.com/watch?v=wMOpMka6PJI" TargetMode="External"/><Relationship Id="rId7" Type="http://schemas.openxmlformats.org/officeDocument/2006/relationships/hyperlink" Target="https://www.youtube.com/watch?v=zvpov69RzoQ" TargetMode="External"/><Relationship Id="rId8" Type="http://schemas.openxmlformats.org/officeDocument/2006/relationships/hyperlink" Target="https://www.youtube.com/watch?v=RnvCbquYeI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youtube.com/watch?v=9FpL2UghXIg" TargetMode="External"/><Relationship Id="rId4" Type="http://schemas.openxmlformats.org/officeDocument/2006/relationships/hyperlink" Target="https://www.youtube.com/watch?v=8ogn1t_wLiQ&amp;feature=emb_title" TargetMode="External"/><Relationship Id="rId5"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comments" Target="../comments/comment1.xml"/><Relationship Id="rId4" Type="http://schemas.openxmlformats.org/officeDocument/2006/relationships/image" Target="../media/image5.gif"/><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4.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energysage.com/solar-panels/solar-panel-cost/wa/" TargetMode="External"/><Relationship Id="rId4" Type="http://schemas.openxmlformats.org/officeDocument/2006/relationships/hyperlink" Target="https://www.youtube.com/watch?v=4FaPjX4rBzM" TargetMode="External"/><Relationship Id="rId5" Type="http://schemas.openxmlformats.org/officeDocument/2006/relationships/hyperlink" Target="https://www.energy.gov/science-innovation/energy-sources/renewable-energy/solar" TargetMode="External"/><Relationship Id="rId6" Type="http://schemas.openxmlformats.org/officeDocument/2006/relationships/hyperlink" Target="https://irena.org/solar"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www.energy.gov/eere/wind/frequently-asked-questions-about-wind-energy" TargetMode="External"/><Relationship Id="rId4" Type="http://schemas.openxmlformats.org/officeDocument/2006/relationships/hyperlink" Target="https://www.irena.org/documentdownloads/publications/re_technologies_cost_analysis-wind_power.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ww.eia.gov/nuclear/" TargetMode="External"/><Relationship Id="rId4" Type="http://schemas.openxmlformats.org/officeDocument/2006/relationships/hyperlink" Target="https://www.world-nuclear.org/information-library/economic-aspects/economics-of-nuclear-power.aspx"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3"/>
          <p:cNvSpPr txBox="1"/>
          <p:nvPr>
            <p:ph type="ctrTitle"/>
          </p:nvPr>
        </p:nvSpPr>
        <p:spPr>
          <a:xfrm>
            <a:off x="3044700" y="1444255"/>
            <a:ext cx="3054600" cy="153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Environmental Stewardship &amp; City Power</a:t>
            </a:r>
            <a:endParaRPr/>
          </a:p>
        </p:txBody>
      </p:sp>
      <p:sp>
        <p:nvSpPr>
          <p:cNvPr id="63" name="Google Shape;63;p13"/>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Petroleum</a:t>
            </a:r>
            <a:endParaRPr/>
          </a:p>
        </p:txBody>
      </p:sp>
      <p:sp>
        <p:nvSpPr>
          <p:cNvPr id="120" name="Google Shape;120;p22"/>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Petroleum is a naturally occurring, yellowish-black liquid found in geological formations beneath the Earth's surface. It is commonly refined into various types of fuels.</a:t>
            </a:r>
            <a:endParaRPr/>
          </a:p>
          <a:p>
            <a:pPr indent="0" lvl="0" marL="0" rtl="0" algn="l">
              <a:spcBef>
                <a:spcPts val="1600"/>
              </a:spcBef>
              <a:spcAft>
                <a:spcPts val="0"/>
              </a:spcAft>
              <a:buClr>
                <a:schemeClr val="dk1"/>
              </a:buClr>
              <a:buSzPts val="1100"/>
              <a:buFont typeface="Arial"/>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https://www.eia.gov/petroleum/</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https://money.cnn.com/2015/11/24/news/oil-prices-production-costs/index.html</a:t>
            </a:r>
            <a:r>
              <a:rPr lang="en"/>
              <a:t> </a:t>
            </a:r>
            <a:endParaRPr/>
          </a:p>
          <a:p>
            <a:pPr indent="0" lvl="0" marL="0" rtl="0" algn="l">
              <a:spcBef>
                <a:spcPts val="160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Coal</a:t>
            </a:r>
            <a:endParaRPr/>
          </a:p>
        </p:txBody>
      </p:sp>
      <p:sp>
        <p:nvSpPr>
          <p:cNvPr id="126" name="Google Shape;126;p23"/>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Coal is a combustible black or brownish-black sedimentary rock with a high amount of carbon and hydrocarbons. Coal is classified as a nonrenewable energy source because it takes millions of years to form. Coal contains the energy stored by plants that lived hundreds of millions of years ago in swampy forests.</a:t>
            </a:r>
            <a:endParaRPr/>
          </a:p>
          <a:p>
            <a:pPr indent="0" lvl="0" marL="0" rtl="0" algn="l">
              <a:spcBef>
                <a:spcPts val="1600"/>
              </a:spcBef>
              <a:spcAft>
                <a:spcPts val="0"/>
              </a:spcAft>
              <a:buClr>
                <a:schemeClr val="dk1"/>
              </a:buClr>
              <a:buSzPts val="1100"/>
              <a:buFont typeface="Arial"/>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https://www.eia.gov/coal/</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https://www.worldcoal.org/coal/uses-coal/coal-electricity</a:t>
            </a:r>
            <a:r>
              <a:rPr lang="en"/>
              <a:t> </a:t>
            </a:r>
            <a:endParaRPr/>
          </a:p>
          <a:p>
            <a:pPr indent="0" lvl="0" marL="0" rtl="0" algn="l">
              <a:spcBef>
                <a:spcPts val="160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Natural Gas</a:t>
            </a:r>
            <a:endParaRPr/>
          </a:p>
        </p:txBody>
      </p:sp>
      <p:sp>
        <p:nvSpPr>
          <p:cNvPr id="132" name="Google Shape;132;p24"/>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t>
            </a:r>
            <a:r>
              <a:rPr lang="en"/>
              <a:t>atural gas is a fuel source consisting primarily of methane.</a:t>
            </a:r>
            <a:endParaRPr/>
          </a:p>
          <a:p>
            <a:pPr indent="0" lvl="0" marL="0" rtl="0" algn="l">
              <a:spcBef>
                <a:spcPts val="1600"/>
              </a:spcBef>
              <a:spcAft>
                <a:spcPts val="0"/>
              </a:spcAft>
              <a:buClr>
                <a:schemeClr val="dk1"/>
              </a:buClr>
              <a:buSzPts val="1100"/>
              <a:buFont typeface="Arial"/>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https://www.eia.gov/energyexplained/natural-gas/</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https://atb.nrel.gov/electricity/2018/index.html?t=cg</a:t>
            </a:r>
            <a:r>
              <a:rPr lang="en"/>
              <a:t> </a:t>
            </a:r>
            <a:endParaRPr/>
          </a:p>
          <a:p>
            <a:pPr indent="0" lvl="0" marL="0" rtl="0" algn="l">
              <a:spcBef>
                <a:spcPts val="160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Hydropower</a:t>
            </a:r>
            <a:endParaRPr/>
          </a:p>
        </p:txBody>
      </p:sp>
      <p:sp>
        <p:nvSpPr>
          <p:cNvPr id="138" name="Google Shape;138;p25"/>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Hydropower or water power is power derived from the energy of falling or fast-running water, which may be harnessed for useful purposes.</a:t>
            </a:r>
            <a:endParaRPr/>
          </a:p>
          <a:p>
            <a:pPr indent="0" lvl="0" marL="0" rtl="0" algn="l">
              <a:spcBef>
                <a:spcPts val="1600"/>
              </a:spcBef>
              <a:spcAft>
                <a:spcPts val="0"/>
              </a:spcAft>
              <a:buNone/>
            </a:pPr>
            <a:r>
              <a:rPr lang="en"/>
              <a:t>A popular energy source in the PNW</a:t>
            </a:r>
            <a:endParaRPr/>
          </a:p>
          <a:p>
            <a:pPr indent="0" lvl="0" marL="0" rtl="0" algn="l">
              <a:spcBef>
                <a:spcPts val="1600"/>
              </a:spcBef>
              <a:spcAft>
                <a:spcPts val="0"/>
              </a:spcAft>
              <a:buClr>
                <a:schemeClr val="dk1"/>
              </a:buClr>
              <a:buSzPts val="1100"/>
              <a:buFont typeface="Arial"/>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https://www.irena.org/documentdownloads/publications/re_technologies_cost_analysis-hydropower.pdf</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https://www.hydro.org/waterpower/why-hydro/affordable/</a:t>
            </a:r>
            <a:r>
              <a:rPr lang="en"/>
              <a:t> </a:t>
            </a:r>
            <a:endParaRPr/>
          </a:p>
          <a:p>
            <a:pPr indent="-342900" lvl="0" marL="457200" rtl="0" algn="l">
              <a:spcBef>
                <a:spcPts val="0"/>
              </a:spcBef>
              <a:spcAft>
                <a:spcPts val="0"/>
              </a:spcAft>
              <a:buSzPts val="1800"/>
              <a:buChar char="●"/>
            </a:pPr>
            <a:r>
              <a:rPr lang="en" u="sng">
                <a:solidFill>
                  <a:schemeClr val="hlink"/>
                </a:solidFill>
                <a:hlinkClick r:id="rId5"/>
              </a:rPr>
              <a:t>http://www.wvic.com/content/facts_about_hydropower.cfm</a:t>
            </a:r>
            <a:r>
              <a:rPr lang="en"/>
              <a:t> </a:t>
            </a:r>
            <a:endParaRPr/>
          </a:p>
          <a:p>
            <a:pPr indent="-342900" lvl="0" marL="457200" rtl="0" algn="l">
              <a:spcBef>
                <a:spcPts val="0"/>
              </a:spcBef>
              <a:spcAft>
                <a:spcPts val="0"/>
              </a:spcAft>
              <a:buSzPts val="1800"/>
              <a:buChar char="●"/>
            </a:pPr>
            <a:r>
              <a:rPr lang="en" u="sng">
                <a:solidFill>
                  <a:schemeClr val="hlink"/>
                </a:solidFill>
                <a:hlinkClick r:id="rId6"/>
              </a:rPr>
              <a:t>https://irena.org/hydropower</a:t>
            </a:r>
            <a:r>
              <a:rPr lang="en"/>
              <a:t> </a:t>
            </a:r>
            <a:endParaRPr/>
          </a:p>
          <a:p>
            <a:pPr indent="0" lvl="0" marL="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Additional Resources</a:t>
            </a:r>
            <a:endParaRPr/>
          </a:p>
        </p:txBody>
      </p:sp>
      <p:sp>
        <p:nvSpPr>
          <p:cNvPr id="144" name="Google Shape;144;p26"/>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How much does it cost to build different types of power plants in the United States?: </a:t>
            </a:r>
            <a:r>
              <a:rPr lang="en" sz="1600" u="sng">
                <a:solidFill>
                  <a:schemeClr val="hlink"/>
                </a:solidFill>
                <a:hlinkClick r:id="rId3"/>
              </a:rPr>
              <a:t>https://www.eia.gov/tools/faqs/faq.php?id=487&amp;t=3</a:t>
            </a:r>
            <a:r>
              <a:rPr lang="en" sz="1600"/>
              <a:t> </a:t>
            </a:r>
            <a:endParaRPr sz="1600"/>
          </a:p>
          <a:p>
            <a:pPr indent="-330200" lvl="0" marL="457200" rtl="0" algn="l">
              <a:spcBef>
                <a:spcPts val="0"/>
              </a:spcBef>
              <a:spcAft>
                <a:spcPts val="0"/>
              </a:spcAft>
              <a:buSzPts val="1600"/>
              <a:buChar char="●"/>
            </a:pPr>
            <a:r>
              <a:rPr lang="en" sz="1600"/>
              <a:t>Capital Cost Estimates for Utility Scale Electricity Generating Plants: </a:t>
            </a:r>
            <a:r>
              <a:rPr lang="en" sz="1600" u="sng">
                <a:solidFill>
                  <a:schemeClr val="hlink"/>
                </a:solidFill>
                <a:hlinkClick r:id="rId4"/>
              </a:rPr>
              <a:t>https://www.eia.gov/analysis/studies/powerplants/capitalcost/pdf/capcost_assumption.pdf</a:t>
            </a:r>
            <a:r>
              <a:rPr lang="en" sz="1600"/>
              <a:t> </a:t>
            </a:r>
            <a:endParaRPr sz="1600"/>
          </a:p>
          <a:p>
            <a:pPr indent="-330200" lvl="0" marL="457200" rtl="0" algn="l">
              <a:spcBef>
                <a:spcPts val="0"/>
              </a:spcBef>
              <a:spcAft>
                <a:spcPts val="0"/>
              </a:spcAft>
              <a:buSzPts val="1600"/>
              <a:buChar char="●"/>
            </a:pPr>
            <a:r>
              <a:rPr lang="en" sz="1600"/>
              <a:t>Basic economics of power generation, transmission and distribution: </a:t>
            </a:r>
            <a:r>
              <a:rPr lang="en" sz="1600" u="sng">
                <a:solidFill>
                  <a:schemeClr val="hlink"/>
                </a:solidFill>
                <a:hlinkClick r:id="rId5"/>
              </a:rPr>
              <a:t>https://www.e-education.psu.edu/eme801/node/530</a:t>
            </a:r>
            <a:r>
              <a:rPr lang="en" sz="1600"/>
              <a:t> </a:t>
            </a:r>
            <a:endParaRPr sz="1600"/>
          </a:p>
          <a:p>
            <a:pPr indent="-330200" lvl="0" marL="457200" rtl="0" algn="l">
              <a:spcBef>
                <a:spcPts val="0"/>
              </a:spcBef>
              <a:spcAft>
                <a:spcPts val="0"/>
              </a:spcAft>
              <a:buSzPts val="1600"/>
              <a:buChar char="●"/>
            </a:pPr>
            <a:r>
              <a:rPr lang="en" sz="1600"/>
              <a:t>Different Sources of Energy, Using Energy Responsibly, Educational Video for Kids: </a:t>
            </a:r>
            <a:r>
              <a:rPr lang="en" sz="1600" u="sng">
                <a:solidFill>
                  <a:schemeClr val="hlink"/>
                </a:solidFill>
                <a:hlinkClick r:id="rId6"/>
              </a:rPr>
              <a:t>https://www.youtube.com/watch?v=wMOpMka6PJI</a:t>
            </a:r>
            <a:r>
              <a:rPr lang="en" sz="1600"/>
              <a:t> </a:t>
            </a:r>
            <a:endParaRPr sz="1600"/>
          </a:p>
          <a:p>
            <a:pPr indent="-330200" lvl="0" marL="457200" rtl="0" algn="l">
              <a:spcBef>
                <a:spcPts val="0"/>
              </a:spcBef>
              <a:spcAft>
                <a:spcPts val="0"/>
              </a:spcAft>
              <a:buSzPts val="1600"/>
              <a:buChar char="●"/>
            </a:pPr>
            <a:r>
              <a:rPr lang="en" sz="1600"/>
              <a:t>What is energy for kids - Learn about Energy Sources-  Renewable Energy: </a:t>
            </a:r>
            <a:r>
              <a:rPr lang="en" sz="1600" u="sng">
                <a:solidFill>
                  <a:schemeClr val="hlink"/>
                </a:solidFill>
                <a:hlinkClick r:id="rId7"/>
              </a:rPr>
              <a:t>https://www.youtube.com/watch?v=zvpov69RzoQ</a:t>
            </a:r>
            <a:r>
              <a:rPr lang="en" sz="1600"/>
              <a:t> </a:t>
            </a:r>
            <a:endParaRPr sz="1600"/>
          </a:p>
          <a:p>
            <a:pPr indent="-330200" lvl="0" marL="457200" rtl="0" algn="l">
              <a:spcBef>
                <a:spcPts val="0"/>
              </a:spcBef>
              <a:spcAft>
                <a:spcPts val="0"/>
              </a:spcAft>
              <a:buSzPts val="1600"/>
              <a:buChar char="●"/>
            </a:pPr>
            <a:r>
              <a:rPr lang="en" sz="1600"/>
              <a:t>Can 100% renewable energy power the world? - Federico Rosei and Renzo Rosei: </a:t>
            </a:r>
            <a:r>
              <a:rPr lang="en" sz="1600" u="sng">
                <a:solidFill>
                  <a:schemeClr val="hlink"/>
                </a:solidFill>
                <a:hlinkClick r:id="rId8"/>
              </a:rPr>
              <a:t>https://www.youtube.com/watch?v=RnvCbquYeIM</a:t>
            </a:r>
            <a:r>
              <a:rPr lang="en" sz="1600"/>
              <a:t> </a:t>
            </a:r>
            <a:endParaRPr sz="1600"/>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ph type="title"/>
          </p:nvPr>
        </p:nvSpPr>
        <p:spPr>
          <a:xfrm>
            <a:off x="490250" y="450150"/>
            <a:ext cx="5878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How can we provide energy to a growing population in Snohomish County and still be good stewards to the environment?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Environmental Stewardship</a:t>
            </a:r>
            <a:endParaRPr/>
          </a:p>
        </p:txBody>
      </p:sp>
      <p:sp>
        <p:nvSpPr>
          <p:cNvPr id="74" name="Google Shape;74;p15"/>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t>
            </a:r>
            <a:r>
              <a:rPr lang="en" u="sng">
                <a:solidFill>
                  <a:schemeClr val="hlink"/>
                </a:solidFill>
                <a:hlinkClick r:id="rId3"/>
              </a:rPr>
              <a:t>Environmental Stewardship</a:t>
            </a:r>
            <a:r>
              <a:rPr lang="en"/>
              <a:t>?: </a:t>
            </a:r>
            <a:endParaRPr/>
          </a:p>
          <a:p>
            <a:pPr indent="0" lvl="0" marL="0" rtl="0" algn="l">
              <a:spcBef>
                <a:spcPts val="1600"/>
              </a:spcBef>
              <a:spcAft>
                <a:spcPts val="0"/>
              </a:spcAft>
              <a:buNone/>
            </a:pPr>
            <a:r>
              <a:rPr b="1" lang="en"/>
              <a:t>“the</a:t>
            </a:r>
            <a:r>
              <a:rPr b="1" lang="en"/>
              <a:t> responsible use and protection of the natural environment through conservation and sustainable practices. Aldo Leopold (1887–1949) championed environmental stewardship based on a land ethic "dealing with man's relation to land and to the animals and plants which grow upon it."</a:t>
            </a:r>
            <a:endParaRPr b="1"/>
          </a:p>
          <a:p>
            <a:pPr indent="0" lvl="0" marL="0" rtl="0" algn="l">
              <a:spcBef>
                <a:spcPts val="1600"/>
              </a:spcBef>
              <a:spcAft>
                <a:spcPts val="1600"/>
              </a:spcAft>
              <a:buNone/>
            </a:pPr>
            <a:r>
              <a:rPr lang="en"/>
              <a:t>The state practices Environmental Stewardship in many ways. Some priorities are: </a:t>
            </a:r>
            <a:r>
              <a:rPr lang="en" u="sng">
                <a:solidFill>
                  <a:schemeClr val="hlink"/>
                </a:solidFill>
                <a:hlinkClick r:id="rId4"/>
              </a:rPr>
              <a:t>The Orca Recovery Program</a:t>
            </a:r>
            <a:r>
              <a:rPr lang="en"/>
              <a:t>, </a:t>
            </a:r>
            <a:r>
              <a:rPr lang="en"/>
              <a:t>Recycling</a:t>
            </a:r>
            <a:r>
              <a:rPr lang="en"/>
              <a:t>, and investing in communities to improve environmental impact. </a:t>
            </a:r>
            <a:endParaRPr/>
          </a:p>
        </p:txBody>
      </p:sp>
      <p:pic>
        <p:nvPicPr>
          <p:cNvPr id="75" name="Google Shape;75;p15"/>
          <p:cNvPicPr preferRelativeResize="0"/>
          <p:nvPr/>
        </p:nvPicPr>
        <p:blipFill>
          <a:blip r:embed="rId5">
            <a:alphaModFix/>
          </a:blip>
          <a:stretch>
            <a:fillRect/>
          </a:stretch>
        </p:blipFill>
        <p:spPr>
          <a:xfrm>
            <a:off x="5261850" y="-8"/>
            <a:ext cx="3265502" cy="1806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0" st="0"/>
                                            </p:txEl>
                                          </p:spTgt>
                                        </p:tgtEl>
                                        <p:attrNameLst>
                                          <p:attrName>style.visibility</p:attrName>
                                        </p:attrNameLst>
                                      </p:cBhvr>
                                      <p:to>
                                        <p:strVal val="visible"/>
                                      </p:to>
                                    </p:set>
                                    <p:animEffect filter="fade" transition="in">
                                      <p:cBhvr>
                                        <p:cTn dur="1000"/>
                                        <p:tgtEl>
                                          <p:spTgt spid="7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1" st="1"/>
                                            </p:txEl>
                                          </p:spTgt>
                                        </p:tgtEl>
                                        <p:attrNameLst>
                                          <p:attrName>style.visibility</p:attrName>
                                        </p:attrNameLst>
                                      </p:cBhvr>
                                      <p:to>
                                        <p:strVal val="visible"/>
                                      </p:to>
                                    </p:set>
                                    <p:animEffect filter="fade" transition="in">
                                      <p:cBhvr>
                                        <p:cTn dur="1000"/>
                                        <p:tgtEl>
                                          <p:spTgt spid="7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
                                            <p:txEl>
                                              <p:pRg end="2" st="2"/>
                                            </p:txEl>
                                          </p:spTgt>
                                        </p:tgtEl>
                                        <p:attrNameLst>
                                          <p:attrName>style.visibility</p:attrName>
                                        </p:attrNameLst>
                                      </p:cBhvr>
                                      <p:to>
                                        <p:strVal val="visible"/>
                                      </p:to>
                                    </p:set>
                                    <p:animEffect filter="fade" transition="in">
                                      <p:cBhvr>
                                        <p:cTn dur="1000"/>
                                        <p:tgtEl>
                                          <p:spTgt spid="74">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are cities powered?</a:t>
            </a:r>
            <a:endParaRPr/>
          </a:p>
        </p:txBody>
      </p:sp>
      <p:pic>
        <p:nvPicPr>
          <p:cNvPr id="81" name="Google Shape;81;p16"/>
          <p:cNvPicPr preferRelativeResize="0"/>
          <p:nvPr/>
        </p:nvPicPr>
        <p:blipFill>
          <a:blip r:embed="rId3">
            <a:alphaModFix/>
          </a:blip>
          <a:stretch>
            <a:fillRect/>
          </a:stretch>
        </p:blipFill>
        <p:spPr>
          <a:xfrm>
            <a:off x="0" y="1476383"/>
            <a:ext cx="9144000" cy="3589734"/>
          </a:xfrm>
          <a:prstGeom prst="rect">
            <a:avLst/>
          </a:prstGeom>
          <a:noFill/>
          <a:ln>
            <a:noFill/>
          </a:ln>
        </p:spPr>
      </p:pic>
      <p:sp>
        <p:nvSpPr>
          <p:cNvPr id="82" name="Google Shape;82;p16"/>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Most cities harness natural energy resources and convert them into electricity</a:t>
            </a:r>
            <a:endParaRPr/>
          </a:p>
          <a:p>
            <a:pPr indent="0" lvl="0" marL="0" rtl="0" algn="l">
              <a:spcBef>
                <a:spcPts val="1600"/>
              </a:spcBef>
              <a:spcAft>
                <a:spcPts val="1600"/>
              </a:spcAft>
              <a:buNone/>
            </a:pPr>
            <a:r>
              <a:rPr lang="en"/>
              <a:t>Electricity comes from natural resources like wind, water, and sun but they need to be converted to electricity through a processing plant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id="87" name="Google Shape;87;p17"/>
          <p:cNvPicPr preferRelativeResize="0"/>
          <p:nvPr/>
        </p:nvPicPr>
        <p:blipFill rotWithShape="1">
          <a:blip r:embed="rId4">
            <a:alphaModFix/>
          </a:blip>
          <a:srcRect b="5285" l="0" r="0" t="0"/>
          <a:stretch/>
        </p:blipFill>
        <p:spPr>
          <a:xfrm>
            <a:off x="3950675" y="643450"/>
            <a:ext cx="4563300" cy="4322025"/>
          </a:xfrm>
          <a:prstGeom prst="rect">
            <a:avLst/>
          </a:prstGeom>
          <a:noFill/>
          <a:ln>
            <a:noFill/>
          </a:ln>
        </p:spPr>
      </p:pic>
      <p:sp>
        <p:nvSpPr>
          <p:cNvPr id="88" name="Google Shape;88;p17"/>
          <p:cNvSpPr txBox="1"/>
          <p:nvPr/>
        </p:nvSpPr>
        <p:spPr>
          <a:xfrm>
            <a:off x="88775" y="188650"/>
            <a:ext cx="3861900" cy="86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4200">
                <a:solidFill>
                  <a:schemeClr val="dk1"/>
                </a:solidFill>
                <a:latin typeface="Economica"/>
                <a:ea typeface="Economica"/>
                <a:cs typeface="Economica"/>
                <a:sym typeface="Economica"/>
              </a:rPr>
              <a:t>Washington State &amp; Electricity </a:t>
            </a:r>
            <a:endParaRPr sz="4200">
              <a:solidFill>
                <a:schemeClr val="dk1"/>
              </a:solidFill>
              <a:latin typeface="Economica"/>
              <a:ea typeface="Economica"/>
              <a:cs typeface="Economica"/>
              <a:sym typeface="Economica"/>
            </a:endParaRPr>
          </a:p>
        </p:txBody>
      </p:sp>
      <p:sp>
        <p:nvSpPr>
          <p:cNvPr id="89" name="Google Shape;89;p17"/>
          <p:cNvSpPr txBox="1"/>
          <p:nvPr/>
        </p:nvSpPr>
        <p:spPr>
          <a:xfrm>
            <a:off x="133175" y="1609075"/>
            <a:ext cx="3861900" cy="326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Washington state already gets ⅔ of its energy from ‘clean’ resources</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Clean resources means carbon-free. These kinds of resources brings down greenhouse emissions</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pic>
        <p:nvPicPr>
          <p:cNvPr id="90" name="Google Shape;90;p17"/>
          <p:cNvPicPr preferRelativeResize="0"/>
          <p:nvPr/>
        </p:nvPicPr>
        <p:blipFill>
          <a:blip r:embed="rId5">
            <a:alphaModFix/>
          </a:blip>
          <a:stretch>
            <a:fillRect/>
          </a:stretch>
        </p:blipFill>
        <p:spPr>
          <a:xfrm>
            <a:off x="6088581" y="0"/>
            <a:ext cx="3055419" cy="2437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id="95" name="Google Shape;95;p18"/>
          <p:cNvPicPr preferRelativeResize="0"/>
          <p:nvPr/>
        </p:nvPicPr>
        <p:blipFill>
          <a:blip r:embed="rId3">
            <a:alphaModFix/>
          </a:blip>
          <a:stretch>
            <a:fillRect/>
          </a:stretch>
        </p:blipFill>
        <p:spPr>
          <a:xfrm>
            <a:off x="152400" y="152400"/>
            <a:ext cx="4838700" cy="4838700"/>
          </a:xfrm>
          <a:prstGeom prst="rect">
            <a:avLst/>
          </a:prstGeom>
          <a:noFill/>
          <a:ln>
            <a:noFill/>
          </a:ln>
        </p:spPr>
      </p:pic>
      <p:sp>
        <p:nvSpPr>
          <p:cNvPr id="96" name="Google Shape;96;p18"/>
          <p:cNvSpPr txBox="1"/>
          <p:nvPr/>
        </p:nvSpPr>
        <p:spPr>
          <a:xfrm>
            <a:off x="4886325" y="0"/>
            <a:ext cx="4257600" cy="3000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AutoNum type="arabicPeriod"/>
            </a:pPr>
            <a:r>
              <a:rPr lang="en"/>
              <a:t>Electricity is made at a generating station by huge generators. Generating stations can use wind, coal, natural gas, or water.</a:t>
            </a:r>
            <a:endParaRPr/>
          </a:p>
          <a:p>
            <a:pPr indent="-317500" lvl="0" marL="457200" rtl="0" algn="l">
              <a:spcBef>
                <a:spcPts val="0"/>
              </a:spcBef>
              <a:spcAft>
                <a:spcPts val="0"/>
              </a:spcAft>
              <a:buSzPts val="1400"/>
              <a:buAutoNum type="arabicPeriod"/>
            </a:pPr>
            <a:r>
              <a:rPr lang="en"/>
              <a:t>The current is sent through transformers to increase the voltage to push the power long distances.</a:t>
            </a:r>
            <a:endParaRPr/>
          </a:p>
          <a:p>
            <a:pPr indent="-317500" lvl="0" marL="457200" rtl="0" algn="l">
              <a:spcBef>
                <a:spcPts val="0"/>
              </a:spcBef>
              <a:spcAft>
                <a:spcPts val="0"/>
              </a:spcAft>
              <a:buSzPts val="1400"/>
              <a:buAutoNum type="arabicPeriod"/>
            </a:pPr>
            <a:r>
              <a:rPr lang="en"/>
              <a:t>The electrical charge goes through high-voltage transmission lines that stretch across the country.</a:t>
            </a:r>
            <a:endParaRPr/>
          </a:p>
          <a:p>
            <a:pPr indent="-317500" lvl="0" marL="457200" rtl="0" algn="l">
              <a:spcBef>
                <a:spcPts val="0"/>
              </a:spcBef>
              <a:spcAft>
                <a:spcPts val="0"/>
              </a:spcAft>
              <a:buSzPts val="1400"/>
              <a:buAutoNum type="arabicPeriod"/>
            </a:pPr>
            <a:r>
              <a:rPr lang="en"/>
              <a:t>It reaches a substation, where the voltage is lowered so it can be sent on smaller power lines.</a:t>
            </a:r>
            <a:endParaRPr/>
          </a:p>
          <a:p>
            <a:pPr indent="-317500" lvl="0" marL="457200" rtl="0" algn="l">
              <a:spcBef>
                <a:spcPts val="0"/>
              </a:spcBef>
              <a:spcAft>
                <a:spcPts val="0"/>
              </a:spcAft>
              <a:buSzPts val="1400"/>
              <a:buAutoNum type="arabicPeriod"/>
            </a:pPr>
            <a:r>
              <a:rPr lang="en"/>
              <a:t>It travels through distribution lines to your neighborhood. Smaller transformers reduce the voltage again to make the power safe to use in our homes. </a:t>
            </a:r>
            <a:endParaRPr/>
          </a:p>
          <a:p>
            <a:pPr indent="-317500" lvl="0" marL="457200" rtl="0" algn="l">
              <a:spcBef>
                <a:spcPts val="0"/>
              </a:spcBef>
              <a:spcAft>
                <a:spcPts val="0"/>
              </a:spcAft>
              <a:buSzPts val="1400"/>
              <a:buAutoNum type="arabicPeriod"/>
            </a:pPr>
            <a:r>
              <a:rPr lang="en"/>
              <a:t>It connects to your house and passes through a meter that measures how much your family uses.</a:t>
            </a:r>
            <a:endParaRPr/>
          </a:p>
          <a:p>
            <a:pPr indent="-317500" lvl="0" marL="457200" rtl="0" algn="l">
              <a:spcBef>
                <a:spcPts val="0"/>
              </a:spcBef>
              <a:spcAft>
                <a:spcPts val="0"/>
              </a:spcAft>
              <a:buSzPts val="1400"/>
              <a:buAutoNum type="arabicPeriod"/>
            </a:pPr>
            <a:r>
              <a:rPr lang="en"/>
              <a:t>The electricity goes to the service panel in your basement or garage, where breakers or fuses protect the wires inside your house from being overloaded. The electricity travels through wires inside the walls to the outlets.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0" st="0"/>
                                            </p:txEl>
                                          </p:spTgt>
                                        </p:tgtEl>
                                        <p:attrNameLst>
                                          <p:attrName>style.visibility</p:attrName>
                                        </p:attrNameLst>
                                      </p:cBhvr>
                                      <p:to>
                                        <p:strVal val="visible"/>
                                      </p:to>
                                    </p:set>
                                    <p:animEffect filter="fade" transition="in">
                                      <p:cBhvr>
                                        <p:cTn dur="2400"/>
                                        <p:tgtEl>
                                          <p:spTgt spid="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1" st="1"/>
                                            </p:txEl>
                                          </p:spTgt>
                                        </p:tgtEl>
                                        <p:attrNameLst>
                                          <p:attrName>style.visibility</p:attrName>
                                        </p:attrNameLst>
                                      </p:cBhvr>
                                      <p:to>
                                        <p:strVal val="visible"/>
                                      </p:to>
                                    </p:set>
                                    <p:animEffect filter="fade" transition="in">
                                      <p:cBhvr>
                                        <p:cTn dur="2400"/>
                                        <p:tgtEl>
                                          <p:spTgt spid="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2" st="2"/>
                                            </p:txEl>
                                          </p:spTgt>
                                        </p:tgtEl>
                                        <p:attrNameLst>
                                          <p:attrName>style.visibility</p:attrName>
                                        </p:attrNameLst>
                                      </p:cBhvr>
                                      <p:to>
                                        <p:strVal val="visible"/>
                                      </p:to>
                                    </p:set>
                                    <p:animEffect filter="fade" transition="in">
                                      <p:cBhvr>
                                        <p:cTn dur="2400"/>
                                        <p:tgtEl>
                                          <p:spTgt spid="9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3" st="3"/>
                                            </p:txEl>
                                          </p:spTgt>
                                        </p:tgtEl>
                                        <p:attrNameLst>
                                          <p:attrName>style.visibility</p:attrName>
                                        </p:attrNameLst>
                                      </p:cBhvr>
                                      <p:to>
                                        <p:strVal val="visible"/>
                                      </p:to>
                                    </p:set>
                                    <p:animEffect filter="fade" transition="in">
                                      <p:cBhvr>
                                        <p:cTn dur="2400"/>
                                        <p:tgtEl>
                                          <p:spTgt spid="9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4" st="4"/>
                                            </p:txEl>
                                          </p:spTgt>
                                        </p:tgtEl>
                                        <p:attrNameLst>
                                          <p:attrName>style.visibility</p:attrName>
                                        </p:attrNameLst>
                                      </p:cBhvr>
                                      <p:to>
                                        <p:strVal val="visible"/>
                                      </p:to>
                                    </p:set>
                                    <p:animEffect filter="fade" transition="in">
                                      <p:cBhvr>
                                        <p:cTn dur="2400"/>
                                        <p:tgtEl>
                                          <p:spTgt spid="9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5" st="5"/>
                                            </p:txEl>
                                          </p:spTgt>
                                        </p:tgtEl>
                                        <p:attrNameLst>
                                          <p:attrName>style.visibility</p:attrName>
                                        </p:attrNameLst>
                                      </p:cBhvr>
                                      <p:to>
                                        <p:strVal val="visible"/>
                                      </p:to>
                                    </p:set>
                                    <p:animEffect filter="fade" transition="in">
                                      <p:cBhvr>
                                        <p:cTn dur="2400"/>
                                        <p:tgtEl>
                                          <p:spTgt spid="9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xEl>
                                              <p:pRg end="6" st="6"/>
                                            </p:txEl>
                                          </p:spTgt>
                                        </p:tgtEl>
                                        <p:attrNameLst>
                                          <p:attrName>style.visibility</p:attrName>
                                        </p:attrNameLst>
                                      </p:cBhvr>
                                      <p:to>
                                        <p:strVal val="visible"/>
                                      </p:to>
                                    </p:set>
                                    <p:animEffect filter="fade" transition="in">
                                      <p:cBhvr>
                                        <p:cTn dur="2400"/>
                                        <p:tgtEl>
                                          <p:spTgt spid="96">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96275"/>
            <a:ext cx="8520600" cy="871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Solar</a:t>
            </a:r>
            <a:endParaRPr/>
          </a:p>
        </p:txBody>
      </p:sp>
      <p:sp>
        <p:nvSpPr>
          <p:cNvPr id="102" name="Google Shape;102;p19"/>
          <p:cNvSpPr txBox="1"/>
          <p:nvPr>
            <p:ph idx="1" type="body"/>
          </p:nvPr>
        </p:nvSpPr>
        <p:spPr>
          <a:xfrm>
            <a:off x="311700" y="860175"/>
            <a:ext cx="8520600" cy="387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Solar energy turns the rays of the sun and converts them into electricity via solar panels</a:t>
            </a:r>
            <a:endParaRPr/>
          </a:p>
          <a:p>
            <a:pPr indent="0" lvl="0" marL="0" rtl="0" algn="l">
              <a:spcBef>
                <a:spcPts val="1600"/>
              </a:spcBef>
              <a:spcAft>
                <a:spcPts val="0"/>
              </a:spcAft>
              <a:buNone/>
            </a:pPr>
            <a:r>
              <a:rPr lang="en"/>
              <a:t>Generally, only individual homes use solar energy but can it be used for this plot?</a:t>
            </a:r>
            <a:endParaRPr/>
          </a:p>
          <a:p>
            <a:pPr indent="0" lvl="0" marL="0" rtl="0" algn="l">
              <a:spcBef>
                <a:spcPts val="1600"/>
              </a:spcBef>
              <a:spcAft>
                <a:spcPts val="0"/>
              </a:spcAft>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https://www.energysage.com/solar-panels/solar-panel-cost/wa/</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https://www.youtube.com/watch?v=4FaPjX4rBzM</a:t>
            </a:r>
            <a:r>
              <a:rPr lang="en"/>
              <a:t> </a:t>
            </a:r>
            <a:endParaRPr/>
          </a:p>
          <a:p>
            <a:pPr indent="-342900" lvl="0" marL="457200" rtl="0" algn="l">
              <a:spcBef>
                <a:spcPts val="0"/>
              </a:spcBef>
              <a:spcAft>
                <a:spcPts val="0"/>
              </a:spcAft>
              <a:buSzPts val="1800"/>
              <a:buChar char="●"/>
            </a:pPr>
            <a:r>
              <a:rPr lang="en" u="sng">
                <a:solidFill>
                  <a:schemeClr val="hlink"/>
                </a:solidFill>
                <a:hlinkClick r:id="rId5"/>
              </a:rPr>
              <a:t>https://www.energy.gov/science-innovation/energy-sources/renewable-energy/solar</a:t>
            </a:r>
            <a:r>
              <a:rPr lang="en"/>
              <a:t> </a:t>
            </a:r>
            <a:endParaRPr/>
          </a:p>
          <a:p>
            <a:pPr indent="-342900" lvl="0" marL="457200" rtl="0" algn="l">
              <a:spcBef>
                <a:spcPts val="0"/>
              </a:spcBef>
              <a:spcAft>
                <a:spcPts val="0"/>
              </a:spcAft>
              <a:buSzPts val="1800"/>
              <a:buChar char="●"/>
            </a:pPr>
            <a:r>
              <a:rPr lang="en" u="sng">
                <a:solidFill>
                  <a:schemeClr val="hlink"/>
                </a:solidFill>
                <a:hlinkClick r:id="rId6"/>
              </a:rPr>
              <a:t>https://irena.org/solar</a:t>
            </a:r>
            <a:r>
              <a:rPr lang="en"/>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Wind</a:t>
            </a:r>
            <a:endParaRPr/>
          </a:p>
        </p:txBody>
      </p:sp>
      <p:sp>
        <p:nvSpPr>
          <p:cNvPr id="108" name="Google Shape;108;p20"/>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Wind energy is captured and converted into </a:t>
            </a:r>
            <a:r>
              <a:rPr lang="en"/>
              <a:t>electricity</a:t>
            </a:r>
            <a:r>
              <a:rPr lang="en"/>
              <a:t> by turbines</a:t>
            </a:r>
            <a:endParaRPr/>
          </a:p>
          <a:p>
            <a:pPr indent="0" lvl="0" marL="0" rtl="0" algn="l">
              <a:spcBef>
                <a:spcPts val="1600"/>
              </a:spcBef>
              <a:spcAft>
                <a:spcPts val="0"/>
              </a:spcAft>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https://www.energy.gov/eere/wind/frequently-asked-questions-about-wind-energy</a:t>
            </a:r>
            <a:r>
              <a:rPr lang="en"/>
              <a:t> </a:t>
            </a:r>
            <a:endParaRPr/>
          </a:p>
          <a:p>
            <a:pPr indent="-342900" lvl="0" marL="457200" rtl="0" algn="l">
              <a:spcBef>
                <a:spcPts val="0"/>
              </a:spcBef>
              <a:spcAft>
                <a:spcPts val="0"/>
              </a:spcAft>
              <a:buSzPts val="1800"/>
              <a:buChar char="●"/>
            </a:pPr>
            <a:r>
              <a:rPr lang="en" u="sng">
                <a:solidFill>
                  <a:schemeClr val="hlink"/>
                </a:solidFill>
                <a:hlinkClick r:id="rId4"/>
              </a:rPr>
              <a:t>https://www.irena.org/documentdownloads/publications/re_technologies_cost_analysis-wind_power.pdf</a:t>
            </a:r>
            <a:r>
              <a:rPr lang="en"/>
              <a:t> </a:t>
            </a:r>
            <a:endParaRPr/>
          </a:p>
          <a:p>
            <a:pPr indent="-342900" lvl="0" marL="457200" rtl="0" algn="l">
              <a:spcBef>
                <a:spcPts val="0"/>
              </a:spcBef>
              <a:spcAft>
                <a:spcPts val="0"/>
              </a:spcAft>
              <a:buSzPts val="1800"/>
              <a:buChar char="●"/>
            </a:pPr>
            <a:r>
              <a:rPr lang="en"/>
              <a:t>https://irena.org/wind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Nuclear</a:t>
            </a:r>
            <a:endParaRPr/>
          </a:p>
        </p:txBody>
      </p:sp>
      <p:sp>
        <p:nvSpPr>
          <p:cNvPr id="114" name="Google Shape;114;p21"/>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Energy is obtained through nuclear fission, </a:t>
            </a:r>
            <a:r>
              <a:rPr lang="en"/>
              <a:t>fusion</a:t>
            </a:r>
            <a:r>
              <a:rPr lang="en"/>
              <a:t>, or decay and then converted to steam which can become generated into electricity</a:t>
            </a:r>
            <a:endParaRPr/>
          </a:p>
          <a:p>
            <a:pPr indent="0" lvl="0" marL="0" rtl="0" algn="l">
              <a:spcBef>
                <a:spcPts val="1600"/>
              </a:spcBef>
              <a:spcAft>
                <a:spcPts val="0"/>
              </a:spcAft>
              <a:buNone/>
            </a:pPr>
            <a:r>
              <a:rPr lang="en"/>
              <a:t>Research Resources:</a:t>
            </a:r>
            <a:endParaRPr/>
          </a:p>
          <a:p>
            <a:pPr indent="-342900" lvl="0" marL="457200" rtl="0" algn="l">
              <a:spcBef>
                <a:spcPts val="1600"/>
              </a:spcBef>
              <a:spcAft>
                <a:spcPts val="0"/>
              </a:spcAft>
              <a:buSzPts val="1800"/>
              <a:buChar char="●"/>
            </a:pPr>
            <a:r>
              <a:rPr lang="en" u="sng">
                <a:solidFill>
                  <a:schemeClr val="hlink"/>
                </a:solidFill>
                <a:hlinkClick r:id="rId3"/>
              </a:rPr>
              <a:t>https://www.eia.gov/nuclear/</a:t>
            </a:r>
            <a:endParaRPr/>
          </a:p>
          <a:p>
            <a:pPr indent="-342900" lvl="0" marL="457200" rtl="0" algn="l">
              <a:spcBef>
                <a:spcPts val="0"/>
              </a:spcBef>
              <a:spcAft>
                <a:spcPts val="0"/>
              </a:spcAft>
              <a:buSzPts val="1800"/>
              <a:buChar char="●"/>
            </a:pPr>
            <a:r>
              <a:rPr lang="en" u="sng">
                <a:solidFill>
                  <a:schemeClr val="hlink"/>
                </a:solidFill>
                <a:hlinkClick r:id="rId4"/>
              </a:rPr>
              <a:t>https://www.world-nuclear.org/information-library/economic-aspects/economics-of-nuclear-power.aspx</a:t>
            </a:r>
            <a:r>
              <a:rPr lang="en"/>
              <a:t>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